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93" r:id="rId3"/>
    <p:sldId id="394" r:id="rId4"/>
    <p:sldId id="427" r:id="rId5"/>
    <p:sldId id="428" r:id="rId6"/>
    <p:sldId id="395" r:id="rId7"/>
    <p:sldId id="402" r:id="rId8"/>
    <p:sldId id="403" r:id="rId9"/>
    <p:sldId id="405" r:id="rId10"/>
    <p:sldId id="429" r:id="rId11"/>
    <p:sldId id="407" r:id="rId12"/>
    <p:sldId id="408" r:id="rId13"/>
    <p:sldId id="378" r:id="rId14"/>
    <p:sldId id="410" r:id="rId15"/>
    <p:sldId id="411" r:id="rId16"/>
    <p:sldId id="412" r:id="rId17"/>
    <p:sldId id="413" r:id="rId18"/>
    <p:sldId id="414" r:id="rId19"/>
    <p:sldId id="409" r:id="rId20"/>
    <p:sldId id="424" r:id="rId21"/>
    <p:sldId id="398" r:id="rId22"/>
    <p:sldId id="416" r:id="rId23"/>
    <p:sldId id="379" r:id="rId24"/>
    <p:sldId id="380" r:id="rId25"/>
    <p:sldId id="381" r:id="rId26"/>
    <p:sldId id="399" r:id="rId27"/>
    <p:sldId id="396" r:id="rId28"/>
    <p:sldId id="400" r:id="rId29"/>
    <p:sldId id="417" r:id="rId30"/>
    <p:sldId id="418" r:id="rId31"/>
    <p:sldId id="389" r:id="rId32"/>
    <p:sldId id="390" r:id="rId33"/>
    <p:sldId id="392" r:id="rId34"/>
    <p:sldId id="385" r:id="rId35"/>
    <p:sldId id="401" r:id="rId36"/>
    <p:sldId id="421" r:id="rId37"/>
    <p:sldId id="422" r:id="rId38"/>
    <p:sldId id="397" r:id="rId39"/>
    <p:sldId id="266" r:id="rId40"/>
  </p:sldIdLst>
  <p:sldSz cx="12192000" cy="6858000"/>
  <p:notesSz cx="6797675" cy="9926638"/>
  <p:defaultTextStyle>
    <a:defPPr>
      <a:defRPr lang="ru-RU"/>
    </a:defPPr>
    <a:lvl1pPr marL="0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B4555"/>
    <a:srgbClr val="2A5243"/>
    <a:srgbClr val="3D6595"/>
    <a:srgbClr val="335D6A"/>
    <a:srgbClr val="4970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2319" autoAdjust="0"/>
  </p:normalViewPr>
  <p:slideViewPr>
    <p:cSldViewPr>
      <p:cViewPr varScale="1">
        <p:scale>
          <a:sx n="80" d="100"/>
          <a:sy n="80" d="100"/>
        </p:scale>
        <p:origin x="-420" y="-90"/>
      </p:cViewPr>
      <p:guideLst>
        <p:guide orient="horz" pos="2160"/>
        <p:guide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874" y="-8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22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3B4555"/>
                </a:solidFill>
                <a:latin typeface="Futura PT Medium"/>
              </a:rPr>
              <a:t>Потребительский рынок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3B4555"/>
              </a:solidFill>
              <a:latin typeface="Futura PT Medium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13619-BB16-4FBB-9FBB-7B0C93A1EE72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677B2-EF5D-40D2-AE4F-5C4A0C69D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568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3238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03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03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44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44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44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44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44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44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44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4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74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44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44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7453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2834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0597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05977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70869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70869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70869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708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741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95698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90275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05655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66910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5398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5398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5398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539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74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0979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0979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03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03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0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805" y="288933"/>
            <a:ext cx="3206751" cy="6143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8" y="288933"/>
            <a:ext cx="9421282" cy="6143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993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90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3" y="4406908"/>
            <a:ext cx="10363200" cy="1362075"/>
          </a:xfrm>
        </p:spPr>
        <p:txBody>
          <a:bodyPr anchor="t"/>
          <a:lstStyle>
            <a:lvl1pPr algn="l">
              <a:defRPr sz="386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3" y="2906714"/>
            <a:ext cx="10363200" cy="1500186"/>
          </a:xfrm>
        </p:spPr>
        <p:txBody>
          <a:bodyPr anchor="b"/>
          <a:lstStyle>
            <a:lvl1pPr marL="0" indent="0">
              <a:buNone/>
              <a:defRPr sz="1891">
                <a:solidFill>
                  <a:schemeClr val="tx1">
                    <a:tint val="75000"/>
                  </a:schemeClr>
                </a:solidFill>
              </a:defRPr>
            </a:lvl1pPr>
            <a:lvl2pPr marL="439515" indent="0">
              <a:buNone/>
              <a:defRPr sz="1719">
                <a:solidFill>
                  <a:schemeClr val="tx1">
                    <a:tint val="75000"/>
                  </a:schemeClr>
                </a:solidFill>
              </a:defRPr>
            </a:lvl2pPr>
            <a:lvl3pPr marL="879028" indent="0">
              <a:buNone/>
              <a:defRPr sz="1547">
                <a:solidFill>
                  <a:schemeClr val="tx1">
                    <a:tint val="75000"/>
                  </a:schemeClr>
                </a:solidFill>
              </a:defRPr>
            </a:lvl3pPr>
            <a:lvl4pPr marL="1318543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4pPr>
            <a:lvl5pPr marL="1758056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5pPr>
            <a:lvl6pPr marL="2197569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6pPr>
            <a:lvl7pPr marL="2637083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7pPr>
            <a:lvl8pPr marL="3076597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8pPr>
            <a:lvl9pPr marL="3516111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49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3317" y="1679575"/>
            <a:ext cx="6314016" cy="4752976"/>
          </a:xfrm>
        </p:spPr>
        <p:txBody>
          <a:bodyPr/>
          <a:lstStyle>
            <a:lvl1pPr>
              <a:defRPr sz="2665"/>
            </a:lvl1pPr>
            <a:lvl2pPr>
              <a:defRPr sz="2321"/>
            </a:lvl2pPr>
            <a:lvl3pPr>
              <a:defRPr sz="1891"/>
            </a:lvl3pPr>
            <a:lvl4pPr>
              <a:defRPr sz="1719"/>
            </a:lvl4pPr>
            <a:lvl5pPr>
              <a:defRPr sz="1719"/>
            </a:lvl5pPr>
            <a:lvl6pPr>
              <a:defRPr sz="1719"/>
            </a:lvl6pPr>
            <a:lvl7pPr>
              <a:defRPr sz="1719"/>
            </a:lvl7pPr>
            <a:lvl8pPr>
              <a:defRPr sz="1719"/>
            </a:lvl8pPr>
            <a:lvl9pPr>
              <a:defRPr sz="171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30540" y="1679575"/>
            <a:ext cx="6314017" cy="4752976"/>
          </a:xfrm>
        </p:spPr>
        <p:txBody>
          <a:bodyPr/>
          <a:lstStyle>
            <a:lvl1pPr>
              <a:defRPr sz="2665"/>
            </a:lvl1pPr>
            <a:lvl2pPr>
              <a:defRPr sz="2321"/>
            </a:lvl2pPr>
            <a:lvl3pPr>
              <a:defRPr sz="1891"/>
            </a:lvl3pPr>
            <a:lvl4pPr>
              <a:defRPr sz="1719"/>
            </a:lvl4pPr>
            <a:lvl5pPr>
              <a:defRPr sz="1719"/>
            </a:lvl5pPr>
            <a:lvl6pPr>
              <a:defRPr sz="1719"/>
            </a:lvl6pPr>
            <a:lvl7pPr>
              <a:defRPr sz="1719"/>
            </a:lvl7pPr>
            <a:lvl8pPr>
              <a:defRPr sz="1719"/>
            </a:lvl8pPr>
            <a:lvl9pPr>
              <a:defRPr sz="171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31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321" b="1"/>
            </a:lvl1pPr>
            <a:lvl2pPr marL="439515" indent="0">
              <a:buNone/>
              <a:defRPr sz="1891" b="1"/>
            </a:lvl2pPr>
            <a:lvl3pPr marL="879028" indent="0">
              <a:buNone/>
              <a:defRPr sz="1719" b="1"/>
            </a:lvl3pPr>
            <a:lvl4pPr marL="1318543" indent="0">
              <a:buNone/>
              <a:defRPr sz="1547" b="1"/>
            </a:lvl4pPr>
            <a:lvl5pPr marL="1758056" indent="0">
              <a:buNone/>
              <a:defRPr sz="1547" b="1"/>
            </a:lvl5pPr>
            <a:lvl6pPr marL="2197569" indent="0">
              <a:buNone/>
              <a:defRPr sz="1547" b="1"/>
            </a:lvl6pPr>
            <a:lvl7pPr marL="2637083" indent="0">
              <a:buNone/>
              <a:defRPr sz="1547" b="1"/>
            </a:lvl7pPr>
            <a:lvl8pPr marL="3076597" indent="0">
              <a:buNone/>
              <a:defRPr sz="1547" b="1"/>
            </a:lvl8pPr>
            <a:lvl9pPr marL="3516111" indent="0">
              <a:buNone/>
              <a:defRPr sz="154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7" cy="3951288"/>
          </a:xfrm>
        </p:spPr>
        <p:txBody>
          <a:bodyPr/>
          <a:lstStyle>
            <a:lvl1pPr>
              <a:defRPr sz="2321"/>
            </a:lvl1pPr>
            <a:lvl2pPr>
              <a:defRPr sz="1891"/>
            </a:lvl2pPr>
            <a:lvl3pPr>
              <a:defRPr sz="1719"/>
            </a:lvl3pPr>
            <a:lvl4pPr>
              <a:defRPr sz="1547"/>
            </a:lvl4pPr>
            <a:lvl5pPr>
              <a:defRPr sz="1547"/>
            </a:lvl5pPr>
            <a:lvl6pPr>
              <a:defRPr sz="1547"/>
            </a:lvl6pPr>
            <a:lvl7pPr>
              <a:defRPr sz="1547"/>
            </a:lvl7pPr>
            <a:lvl8pPr>
              <a:defRPr sz="1547"/>
            </a:lvl8pPr>
            <a:lvl9pPr>
              <a:defRPr sz="15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321" b="1"/>
            </a:lvl1pPr>
            <a:lvl2pPr marL="439515" indent="0">
              <a:buNone/>
              <a:defRPr sz="1891" b="1"/>
            </a:lvl2pPr>
            <a:lvl3pPr marL="879028" indent="0">
              <a:buNone/>
              <a:defRPr sz="1719" b="1"/>
            </a:lvl3pPr>
            <a:lvl4pPr marL="1318543" indent="0">
              <a:buNone/>
              <a:defRPr sz="1547" b="1"/>
            </a:lvl4pPr>
            <a:lvl5pPr marL="1758056" indent="0">
              <a:buNone/>
              <a:defRPr sz="1547" b="1"/>
            </a:lvl5pPr>
            <a:lvl6pPr marL="2197569" indent="0">
              <a:buNone/>
              <a:defRPr sz="1547" b="1"/>
            </a:lvl6pPr>
            <a:lvl7pPr marL="2637083" indent="0">
              <a:buNone/>
              <a:defRPr sz="1547" b="1"/>
            </a:lvl7pPr>
            <a:lvl8pPr marL="3076597" indent="0">
              <a:buNone/>
              <a:defRPr sz="1547" b="1"/>
            </a:lvl8pPr>
            <a:lvl9pPr marL="3516111" indent="0">
              <a:buNone/>
              <a:defRPr sz="154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6"/>
            <a:ext cx="5389033" cy="3951288"/>
          </a:xfrm>
        </p:spPr>
        <p:txBody>
          <a:bodyPr/>
          <a:lstStyle>
            <a:lvl1pPr>
              <a:defRPr sz="2321"/>
            </a:lvl1pPr>
            <a:lvl2pPr>
              <a:defRPr sz="1891"/>
            </a:lvl2pPr>
            <a:lvl3pPr>
              <a:defRPr sz="1719"/>
            </a:lvl3pPr>
            <a:lvl4pPr>
              <a:defRPr sz="1547"/>
            </a:lvl4pPr>
            <a:lvl5pPr>
              <a:defRPr sz="1547"/>
            </a:lvl5pPr>
            <a:lvl6pPr>
              <a:defRPr sz="1547"/>
            </a:lvl6pPr>
            <a:lvl7pPr>
              <a:defRPr sz="1547"/>
            </a:lvl7pPr>
            <a:lvl8pPr>
              <a:defRPr sz="1547"/>
            </a:lvl8pPr>
            <a:lvl9pPr>
              <a:defRPr sz="15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3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89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58"/>
            <a:ext cx="6815666" cy="5853113"/>
          </a:xfrm>
        </p:spPr>
        <p:txBody>
          <a:bodyPr/>
          <a:lstStyle>
            <a:lvl1pPr>
              <a:defRPr sz="3095"/>
            </a:lvl1pPr>
            <a:lvl2pPr>
              <a:defRPr sz="2665"/>
            </a:lvl2pPr>
            <a:lvl3pPr>
              <a:defRPr sz="2321"/>
            </a:lvl3pPr>
            <a:lvl4pPr>
              <a:defRPr sz="1891"/>
            </a:lvl4pPr>
            <a:lvl5pPr>
              <a:defRPr sz="1891"/>
            </a:lvl5pPr>
            <a:lvl6pPr>
              <a:defRPr sz="1891"/>
            </a:lvl6pPr>
            <a:lvl7pPr>
              <a:defRPr sz="1891"/>
            </a:lvl7pPr>
            <a:lvl8pPr>
              <a:defRPr sz="1891"/>
            </a:lvl8pPr>
            <a:lvl9pPr>
              <a:defRPr sz="189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376"/>
            </a:lvl1pPr>
            <a:lvl2pPr marL="439515" indent="0">
              <a:buNone/>
              <a:defRPr sz="1119"/>
            </a:lvl2pPr>
            <a:lvl3pPr marL="879028" indent="0">
              <a:buNone/>
              <a:defRPr sz="947"/>
            </a:lvl3pPr>
            <a:lvl4pPr marL="1318543" indent="0">
              <a:buNone/>
              <a:defRPr sz="860"/>
            </a:lvl4pPr>
            <a:lvl5pPr marL="1758056" indent="0">
              <a:buNone/>
              <a:defRPr sz="860"/>
            </a:lvl5pPr>
            <a:lvl6pPr marL="2197569" indent="0">
              <a:buNone/>
              <a:defRPr sz="860"/>
            </a:lvl6pPr>
            <a:lvl7pPr marL="2637083" indent="0">
              <a:buNone/>
              <a:defRPr sz="860"/>
            </a:lvl7pPr>
            <a:lvl8pPr marL="3076597" indent="0">
              <a:buNone/>
              <a:defRPr sz="860"/>
            </a:lvl8pPr>
            <a:lvl9pPr marL="3516111" indent="0">
              <a:buNone/>
              <a:defRPr sz="8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70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89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095"/>
            </a:lvl1pPr>
            <a:lvl2pPr marL="439515" indent="0">
              <a:buNone/>
              <a:defRPr sz="2665"/>
            </a:lvl2pPr>
            <a:lvl3pPr marL="879028" indent="0">
              <a:buNone/>
              <a:defRPr sz="2321"/>
            </a:lvl3pPr>
            <a:lvl4pPr marL="1318543" indent="0">
              <a:buNone/>
              <a:defRPr sz="1891"/>
            </a:lvl4pPr>
            <a:lvl5pPr marL="1758056" indent="0">
              <a:buNone/>
              <a:defRPr sz="1891"/>
            </a:lvl5pPr>
            <a:lvl6pPr marL="2197569" indent="0">
              <a:buNone/>
              <a:defRPr sz="1891"/>
            </a:lvl6pPr>
            <a:lvl7pPr marL="2637083" indent="0">
              <a:buNone/>
              <a:defRPr sz="1891"/>
            </a:lvl7pPr>
            <a:lvl8pPr marL="3076597" indent="0">
              <a:buNone/>
              <a:defRPr sz="1891"/>
            </a:lvl8pPr>
            <a:lvl9pPr marL="3516111" indent="0">
              <a:buNone/>
              <a:defRPr sz="1891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376"/>
            </a:lvl1pPr>
            <a:lvl2pPr marL="439515" indent="0">
              <a:buNone/>
              <a:defRPr sz="1119"/>
            </a:lvl2pPr>
            <a:lvl3pPr marL="879028" indent="0">
              <a:buNone/>
              <a:defRPr sz="947"/>
            </a:lvl3pPr>
            <a:lvl4pPr marL="1318543" indent="0">
              <a:buNone/>
              <a:defRPr sz="860"/>
            </a:lvl4pPr>
            <a:lvl5pPr marL="1758056" indent="0">
              <a:buNone/>
              <a:defRPr sz="860"/>
            </a:lvl5pPr>
            <a:lvl6pPr marL="2197569" indent="0">
              <a:buNone/>
              <a:defRPr sz="860"/>
            </a:lvl6pPr>
            <a:lvl7pPr marL="2637083" indent="0">
              <a:buNone/>
              <a:defRPr sz="860"/>
            </a:lvl7pPr>
            <a:lvl8pPr marL="3076597" indent="0">
              <a:buNone/>
              <a:defRPr sz="860"/>
            </a:lvl8pPr>
            <a:lvl9pPr marL="3516111" indent="0">
              <a:buNone/>
              <a:defRPr sz="8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56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7" y="6356358"/>
            <a:ext cx="2844801" cy="365125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1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BE7D-50CA-4F7A-A4F8-78429D7D0587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1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4" y="6356358"/>
            <a:ext cx="2844801" cy="365125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1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79028" rtl="0" eaLnBrk="1" latinLnBrk="0" hangingPunct="1">
        <a:spcBef>
          <a:spcPct val="0"/>
        </a:spcBef>
        <a:buNone/>
        <a:defRPr sz="42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636" indent="-329636" algn="l" defTabSz="879028" rtl="0" eaLnBrk="1" latinLnBrk="0" hangingPunct="1">
        <a:spcBef>
          <a:spcPct val="20000"/>
        </a:spcBef>
        <a:buFont typeface="Arial" pitchFamily="34" charset="0"/>
        <a:buChar char="•"/>
        <a:defRPr sz="3095" kern="1200">
          <a:solidFill>
            <a:schemeClr val="tx1"/>
          </a:solidFill>
          <a:latin typeface="+mn-lt"/>
          <a:ea typeface="+mn-ea"/>
          <a:cs typeface="+mn-cs"/>
        </a:defRPr>
      </a:lvl1pPr>
      <a:lvl2pPr marL="714211" indent="-274697" algn="l" defTabSz="879028" rtl="0" eaLnBrk="1" latinLnBrk="0" hangingPunct="1">
        <a:spcBef>
          <a:spcPct val="20000"/>
        </a:spcBef>
        <a:buFont typeface="Arial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2pPr>
      <a:lvl3pPr marL="1098785" indent="-219758" algn="l" defTabSz="879028" rtl="0" eaLnBrk="1" latinLnBrk="0" hangingPunct="1">
        <a:spcBef>
          <a:spcPct val="20000"/>
        </a:spcBef>
        <a:buFont typeface="Arial" pitchFamily="34" charset="0"/>
        <a:buChar char="•"/>
        <a:defRPr sz="2321" kern="1200">
          <a:solidFill>
            <a:schemeClr val="tx1"/>
          </a:solidFill>
          <a:latin typeface="+mn-lt"/>
          <a:ea typeface="+mn-ea"/>
          <a:cs typeface="+mn-cs"/>
        </a:defRPr>
      </a:lvl3pPr>
      <a:lvl4pPr marL="1538298" indent="-219758" algn="l" defTabSz="879028" rtl="0" eaLnBrk="1" latinLnBrk="0" hangingPunct="1">
        <a:spcBef>
          <a:spcPct val="20000"/>
        </a:spcBef>
        <a:buFont typeface="Arial" pitchFamily="34" charset="0"/>
        <a:buChar char="–"/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77814" indent="-219758" algn="l" defTabSz="879028" rtl="0" eaLnBrk="1" latinLnBrk="0" hangingPunct="1">
        <a:spcBef>
          <a:spcPct val="20000"/>
        </a:spcBef>
        <a:buFont typeface="Arial" pitchFamily="34" charset="0"/>
        <a:buChar char="»"/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17326" indent="-219758" algn="l" defTabSz="879028" rtl="0" eaLnBrk="1" latinLnBrk="0" hangingPunct="1">
        <a:spcBef>
          <a:spcPct val="20000"/>
        </a:spcBef>
        <a:buFont typeface="Arial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56842" indent="-219758" algn="l" defTabSz="879028" rtl="0" eaLnBrk="1" latinLnBrk="0" hangingPunct="1">
        <a:spcBef>
          <a:spcPct val="20000"/>
        </a:spcBef>
        <a:buFont typeface="Arial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296355" indent="-219758" algn="l" defTabSz="879028" rtl="0" eaLnBrk="1" latinLnBrk="0" hangingPunct="1">
        <a:spcBef>
          <a:spcPct val="20000"/>
        </a:spcBef>
        <a:buFont typeface="Arial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735869" indent="-219758" algn="l" defTabSz="879028" rtl="0" eaLnBrk="1" latinLnBrk="0" hangingPunct="1">
        <a:spcBef>
          <a:spcPct val="20000"/>
        </a:spcBef>
        <a:buFont typeface="Arial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1pPr>
      <a:lvl2pPr marL="439515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2pPr>
      <a:lvl3pPr marL="879028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3pPr>
      <a:lvl4pPr marL="1318543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4pPr>
      <a:lvl5pPr marL="1758056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5pPr>
      <a:lvl6pPr marL="2197569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6pPr>
      <a:lvl7pPr marL="2637083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7pPr>
      <a:lvl8pPr marL="3076597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8pPr>
      <a:lvl9pPr marL="3516111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0"/>
            <a:ext cx="9906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376" y="1916832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0442"/>
            <a:r>
              <a:rPr lang="ru-RU" sz="2800" dirty="0">
                <a:solidFill>
                  <a:srgbClr val="3B4555"/>
                </a:solidFill>
                <a:latin typeface="Futura PT Medium" pitchFamily="34" charset="-52"/>
              </a:rPr>
              <a:t>Отчет о ходе реализации Указа </a:t>
            </a:r>
            <a:r>
              <a:rPr lang="ru-RU" sz="2800" dirty="0" smtClean="0">
                <a:solidFill>
                  <a:srgbClr val="3B4555"/>
                </a:solidFill>
                <a:latin typeface="Futura PT Medium" pitchFamily="34" charset="-52"/>
              </a:rPr>
              <a:t>Президента </a:t>
            </a:r>
            <a:r>
              <a:rPr lang="ru-RU" sz="2800" dirty="0">
                <a:solidFill>
                  <a:srgbClr val="3B4555"/>
                </a:solidFill>
                <a:latin typeface="Futura PT Medium" pitchFamily="34" charset="-52"/>
              </a:rPr>
              <a:t>РФ от 07.05.2018 № 204 «О национальных целях и стратегических задачах развития Российской Федерации на период до 2024 года» </a:t>
            </a:r>
            <a:endParaRPr lang="ru-RU" sz="44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376" y="4271402"/>
            <a:ext cx="7128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B4555"/>
                </a:solidFill>
                <a:latin typeface="Futura PT Book" pitchFamily="34" charset="-52"/>
              </a:rPr>
              <a:t>Отчет </a:t>
            </a:r>
            <a:r>
              <a:rPr lang="ru-RU" sz="2800" dirty="0">
                <a:solidFill>
                  <a:srgbClr val="3B4555"/>
                </a:solidFill>
                <a:latin typeface="Futura PT Book" pitchFamily="34" charset="-52"/>
              </a:rPr>
              <a:t>заместителя главы Новокузнецкого </a:t>
            </a:r>
            <a:r>
              <a:rPr lang="ru-RU" sz="2800" dirty="0" smtClean="0">
                <a:solidFill>
                  <a:srgbClr val="3B4555"/>
                </a:solidFill>
                <a:latin typeface="Futura PT Book" pitchFamily="34" charset="-52"/>
              </a:rPr>
              <a:t>муниципального района </a:t>
            </a:r>
            <a:r>
              <a:rPr lang="ru-RU" sz="2800" dirty="0">
                <a:solidFill>
                  <a:srgbClr val="3B4555"/>
                </a:solidFill>
                <a:latin typeface="Futura PT Book" pitchFamily="34" charset="-52"/>
              </a:rPr>
              <a:t>по </a:t>
            </a:r>
            <a:r>
              <a:rPr lang="ru-RU" sz="2800" dirty="0" smtClean="0">
                <a:solidFill>
                  <a:srgbClr val="3B4555"/>
                </a:solidFill>
                <a:latin typeface="Futura PT Book" pitchFamily="34" charset="-52"/>
              </a:rPr>
              <a:t>экономике А.В. Гончаровой </a:t>
            </a:r>
          </a:p>
          <a:p>
            <a:r>
              <a:rPr lang="ru-RU" sz="2800" dirty="0" smtClean="0">
                <a:solidFill>
                  <a:srgbClr val="3B4555"/>
                </a:solidFill>
                <a:latin typeface="Futura PT Book" pitchFamily="34" charset="-52"/>
              </a:rPr>
              <a:t>за первое полугодие 2021 года</a:t>
            </a:r>
            <a:endParaRPr lang="ru-RU" sz="2800" dirty="0">
              <a:solidFill>
                <a:srgbClr val="3B4555"/>
              </a:solidFill>
              <a:latin typeface="Futura PT Book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2306" y="496046"/>
            <a:ext cx="938569" cy="11514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33" y="49812"/>
            <a:ext cx="2640049" cy="17875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9696400" y="133416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8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6142" y="2348880"/>
            <a:ext cx="887599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ru-RU" sz="19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4072" y="2420888"/>
            <a:ext cx="4824536" cy="3573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91343" y="1661264"/>
            <a:ext cx="11779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«Разработка и реализация программы системной поддержки и повышения качества жизни граждан старшего поколения («Старшее поколение»)»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0092" y="86256"/>
            <a:ext cx="5646544" cy="133265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51384" y="2636912"/>
            <a:ext cx="6096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Проводятся мероприятия, направленные на развитие и поддержание функциональных способностей граждан старшего поколения: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- Мини-клубы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- Школа безопасности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- Школа туризма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- Экскурсионные поездки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- Групповые занятия по скандинавской ходьбе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3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8208" y="3253609"/>
            <a:ext cx="4144435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6142" y="2348880"/>
            <a:ext cx="887599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ru-RU" sz="1900" dirty="0">
              <a:solidFill>
                <a:srgbClr val="3B4555"/>
              </a:solidFill>
              <a:latin typeface="Futura PT Book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1343" y="1661264"/>
            <a:ext cx="11779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«Формирование системы мотивации граждан к здоровому образу жизни, включая здоровое питание и отказ от вредных привычек»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0092" y="86256"/>
            <a:ext cx="5646544" cy="133265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51384" y="2276872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В целях мотивирования граждан к ведению здорового образа жизни проводятся различные спортивные и культурно-массовые мероприятия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Проведены акции: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«Стоп. СПИД/ВИЧ»               «Будущее без наркотиков» 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Медицинским учреждением организована информационно-образовательная площадка «Заряди организм здоровьем»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В школах и амбулаториях проводится лекционная работа о здоровом образе жизни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3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6142" y="2348880"/>
            <a:ext cx="887599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ru-RU" sz="1900" dirty="0">
              <a:solidFill>
                <a:srgbClr val="3B4555"/>
              </a:solidFill>
              <a:latin typeface="Futura PT Book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48348" y="210637"/>
            <a:ext cx="1776352" cy="406033"/>
          </a:xfrm>
          <a:prstGeom prst="rect">
            <a:avLst/>
          </a:prstGeom>
        </p:spPr>
        <p:txBody>
          <a:bodyPr vert="horz" lIns="91427" tIns="45714" rIns="91427" bIns="45714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i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1343" y="1661264"/>
            <a:ext cx="117795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«Спорт – норма жизни»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0092" y="86256"/>
            <a:ext cx="5646544" cy="133265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51384" y="2276872"/>
            <a:ext cx="806489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Доля населения, систематически занимающегося физической культурой и спортом, в отчетном периоде составила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42,2%</a:t>
            </a:r>
            <a:endParaRPr lang="ru-RU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Проводятся различные мероприятия, направленные на популяризацию физической культуры и спорта, пропаганду здорового образа жизни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В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году: сдали нормативы ГТО                        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371 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человек</a:t>
            </a:r>
          </a:p>
          <a:p>
            <a:pPr algn="ctr"/>
            <a:r>
              <a:rPr lang="ru-RU" smtClean="0">
                <a:solidFill>
                  <a:srgbClr val="3B4555"/>
                </a:solidFill>
                <a:latin typeface="Futura PT Book"/>
              </a:rPr>
              <a:t>                 получили 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знаки </a:t>
            </a:r>
            <a:r>
              <a:rPr lang="ru-RU" smtClean="0">
                <a:solidFill>
                  <a:srgbClr val="3B4555"/>
                </a:solidFill>
                <a:latin typeface="Futura PT Book"/>
              </a:rPr>
              <a:t>отличия                       </a:t>
            </a:r>
            <a:r>
              <a:rPr lang="ru-RU" b="1" smtClean="0">
                <a:solidFill>
                  <a:srgbClr val="3B4555"/>
                </a:solidFill>
                <a:latin typeface="Futura PT Book"/>
              </a:rPr>
              <a:t>67</a:t>
            </a:r>
            <a:r>
              <a:rPr lang="ru-RU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человек </a:t>
            </a:r>
          </a:p>
          <a:p>
            <a:pPr algn="ctr"/>
            <a:r>
              <a:rPr lang="ru-RU" dirty="0" smtClean="0">
                <a:solidFill>
                  <a:srgbClr val="3B4555"/>
                </a:solidFill>
                <a:latin typeface="Futura PT Book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Всего на сайте зарегистрировано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7 925 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жителей района</a:t>
            </a:r>
          </a:p>
          <a:p>
            <a:endParaRPr lang="ru-RU" dirty="0" smtClean="0">
              <a:solidFill>
                <a:srgbClr val="3B4555"/>
              </a:solidFill>
              <a:latin typeface="Futura PT Book"/>
            </a:endParaRPr>
          </a:p>
          <a:p>
            <a:endParaRPr lang="ru-RU" b="1" dirty="0" smtClean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4610" y="2348835"/>
            <a:ext cx="3099686" cy="193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4610" y="4287516"/>
            <a:ext cx="3099687" cy="2324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3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344" y="2492896"/>
            <a:ext cx="66967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Передвижным медицинским комплексом ФАП осуществлено 26 выездов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Осмотрено 4 412 пациентов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Проведено  924 лабораторных  исследований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Произведено 68 выездов  передвижного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маммографа</a:t>
            </a:r>
            <a:endParaRPr lang="ru-RU" sz="22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Осмотрено 1 958 женщин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году планируется проведение капитального ремонта корпуса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Кузедеевской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участковой больницы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" y="1661264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«Развитие системы оказания первичной медико-санитарной помощи»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3352" y="5589240"/>
            <a:ext cx="11779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725" y="92381"/>
            <a:ext cx="7322333" cy="1365238"/>
          </a:xfrm>
          <a:prstGeom prst="rect">
            <a:avLst/>
          </a:prstGeom>
        </p:spPr>
      </p:pic>
      <p:pic>
        <p:nvPicPr>
          <p:cNvPr id="15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0119" y="2420888"/>
            <a:ext cx="5140571" cy="3809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3352" y="2924944"/>
            <a:ext cx="66967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С начала года в районе родился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131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ребенок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Выдано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3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направления на ЭКО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Патронаж новорожденных осуществляют врачи-педиатры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Проведены профилактические осмотры 244 детей в возрасте от 15 до 17 лет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" y="1661264"/>
            <a:ext cx="12097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«Развитие детского здравоохранения, включая создание современной инфраструктуры оказания медицинской помощи детям»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3352" y="5589240"/>
            <a:ext cx="11779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725" y="92381"/>
            <a:ext cx="7322333" cy="13652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8169" y="2996952"/>
            <a:ext cx="454013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3352" y="2204864"/>
            <a:ext cx="66967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Проводится профилактика развития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сердечно-сосудистых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заболеваний и осложнений у пациентов высокого риска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" y="1661264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«Борьба с </a:t>
            </a:r>
            <a:r>
              <a:rPr lang="ru-RU" b="1" dirty="0" err="1" smtClean="0">
                <a:solidFill>
                  <a:srgbClr val="3B4555"/>
                </a:solidFill>
                <a:latin typeface="Futura PT Medium"/>
              </a:rPr>
              <a:t>сердечно-сосудистыми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заболеваниями»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3352" y="5589240"/>
            <a:ext cx="11779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725" y="92381"/>
            <a:ext cx="7322333" cy="13652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2509" y="2852936"/>
            <a:ext cx="4052162" cy="268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191344" y="3356992"/>
            <a:ext cx="777686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Региональный проект «Борьба с онкологическими заболеваниями»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Осуществляется оказание онкологической помощи населению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Проводятся осмотры женщин при выездах передвижного 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маммографа</a:t>
            </a:r>
            <a:endParaRPr lang="ru-RU" sz="2200" dirty="0" smtClean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345" y="2708920"/>
            <a:ext cx="784887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100% медицинских сотрудников зарегистрированы на портале непрерывного образования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Продолжается содействие реализации мероприятий программ «Земский доктор» и «Земский фельдшер»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Планируется укомплектование основным составом заведующих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ФАПов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: с.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Анисимово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, п.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Красулино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,               п. Николаевка, п. Заречный, п. Зеленый Луг</a:t>
            </a:r>
            <a:endParaRPr lang="ru-RU" sz="2400" dirty="0" smtClean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" y="1556792"/>
            <a:ext cx="12097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«Обеспечение медицинских организаций системы здравоохранения квалифицированными кадрами»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3352" y="5589240"/>
            <a:ext cx="11779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725" y="92381"/>
            <a:ext cx="7322333" cy="13652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0339" y="2614717"/>
            <a:ext cx="4164332" cy="2974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344" y="2924944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Всего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26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рабочих мест в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ФАПах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подготовлены для работы  в медицинской информационной системе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Новокузнецкий район обеспечен защищенной сетью передачи </a:t>
            </a:r>
            <a:r>
              <a:rPr lang="en-US" sz="2200" dirty="0" smtClean="0">
                <a:solidFill>
                  <a:srgbClr val="3B4555"/>
                </a:solidFill>
                <a:latin typeface="Futura PT Book"/>
              </a:rPr>
              <a:t>VIP-NET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 2 точках муниципальной системы здравоохранения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" y="1556792"/>
            <a:ext cx="12097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«Создание единого цифрового контура в здравоохранении на основе единой государственной информационной системы здравоохранения (ЕГИСЗ)»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3352" y="5589240"/>
            <a:ext cx="11779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725" y="92381"/>
            <a:ext cx="7322333" cy="13652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6200" y="2297976"/>
            <a:ext cx="4072800" cy="27152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0094" y="4850008"/>
            <a:ext cx="4297686" cy="1819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344" y="2060848"/>
            <a:ext cx="583264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Внедряется система мониторинга статистических данных медицинских организаций по объему оказания медицинских услуг иностранным гражданам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Информационные материалы размещены на официальном сайте       </a:t>
            </a:r>
            <a:r>
              <a:rPr lang="en-US" sz="2200" dirty="0" smtClean="0">
                <a:solidFill>
                  <a:srgbClr val="3B4555"/>
                </a:solidFill>
                <a:latin typeface="Futura PT Book"/>
              </a:rPr>
              <a:t>1 gkb-nk.ru</a:t>
            </a:r>
            <a:endParaRPr lang="ru-RU" sz="2200" dirty="0" smtClean="0">
              <a:solidFill>
                <a:srgbClr val="3B4555"/>
              </a:solidFill>
              <a:latin typeface="Futura PT Book"/>
            </a:endParaRP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 отчетном периоде иностранные граждане не обращались в медицинское учреждение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" y="1556792"/>
            <a:ext cx="120973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«Развитие экспорта медицинских услуг»</a:t>
            </a:r>
          </a:p>
          <a:p>
            <a:pPr algn="ctr">
              <a:spcAft>
                <a:spcPts val="1200"/>
              </a:spcAft>
            </a:pP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3352" y="5589240"/>
            <a:ext cx="11779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725" y="92381"/>
            <a:ext cx="7322333" cy="13652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9489" y="2548791"/>
            <a:ext cx="5891066" cy="392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344" y="2492896"/>
            <a:ext cx="669674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году в рамках проекта согласно выделенной квоте обучено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4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работника культуры</a:t>
            </a:r>
          </a:p>
          <a:p>
            <a:pPr marL="342900" indent="-342900" algn="just">
              <a:spcAft>
                <a:spcPts val="6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  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" y="1661264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«Творческие люди»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3071" y="5661248"/>
            <a:ext cx="11779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8088" y="2420888"/>
            <a:ext cx="512057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1954" y="66176"/>
            <a:ext cx="4785199" cy="13634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98084" y="1866423"/>
            <a:ext cx="9001000" cy="5910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3B4555"/>
                </a:solidFill>
                <a:latin typeface="Futura PT Medium" pitchFamily="34" charset="-52"/>
              </a:rPr>
              <a:t>Указ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3B4555"/>
                </a:solidFill>
                <a:latin typeface="Futura PT Medium" pitchFamily="34" charset="-52"/>
              </a:rPr>
              <a:t>Президента </a:t>
            </a:r>
            <a:r>
              <a:rPr lang="ru-RU" sz="3200" b="1" dirty="0">
                <a:solidFill>
                  <a:srgbClr val="3B4555"/>
                </a:solidFill>
                <a:latin typeface="Futura PT Medium" pitchFamily="34" charset="-52"/>
              </a:rPr>
              <a:t>РФ от 07.05.2018 </a:t>
            </a:r>
            <a:r>
              <a:rPr lang="ru-RU" sz="3200" b="1" dirty="0" smtClean="0">
                <a:solidFill>
                  <a:srgbClr val="3B4555"/>
                </a:solidFill>
                <a:latin typeface="Futura PT Medium" pitchFamily="34" charset="-52"/>
              </a:rPr>
              <a:t>№ 204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3B4555"/>
                </a:solidFill>
                <a:latin typeface="Futura PT Medium" pitchFamily="34" charset="-52"/>
              </a:rPr>
              <a:t>«О </a:t>
            </a:r>
            <a:r>
              <a:rPr lang="ru-RU" sz="3200" b="1" dirty="0">
                <a:solidFill>
                  <a:srgbClr val="3B4555"/>
                </a:solidFill>
                <a:latin typeface="Futura PT Medium" pitchFamily="34" charset="-52"/>
              </a:rPr>
              <a:t>национальных целях и стратегических задачах развития Российской Федерации на период до 2024 года</a:t>
            </a:r>
            <a:r>
              <a:rPr lang="ru-RU" sz="3200" b="1" dirty="0" smtClean="0">
                <a:solidFill>
                  <a:srgbClr val="3B4555"/>
                </a:solidFill>
                <a:latin typeface="Futura PT Medium" pitchFamily="34" charset="-52"/>
              </a:rPr>
              <a:t>»</a:t>
            </a:r>
          </a:p>
          <a:p>
            <a:pPr marL="171450" indent="-1714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3200" b="1" dirty="0" smtClean="0">
              <a:solidFill>
                <a:srgbClr val="3B4555"/>
              </a:solidFill>
              <a:latin typeface="Futura PT Medium" pitchFamily="34" charset="-52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3200" b="1" dirty="0">
              <a:solidFill>
                <a:srgbClr val="3B4555"/>
              </a:solidFill>
              <a:latin typeface="Futura PT Medium" pitchFamily="34" charset="-52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3200" b="1" dirty="0" smtClean="0">
              <a:solidFill>
                <a:srgbClr val="3B4555"/>
              </a:solidFill>
              <a:latin typeface="Futura PT Medium" pitchFamily="34" charset="-52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3200" b="1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7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344" y="1556792"/>
            <a:ext cx="6696744" cy="5391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6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                        Региональный проект </a:t>
            </a:r>
          </a:p>
          <a:p>
            <a:pPr marL="342900" indent="-342900" algn="ctr">
              <a:spcAft>
                <a:spcPts val="6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                      «Создание условий для реализации творческого потенциала нации»</a:t>
            </a:r>
          </a:p>
          <a:p>
            <a:pPr marL="342900" indent="-342900" algn="ctr">
              <a:spcAft>
                <a:spcPts val="6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(«Творческие люди»)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35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волонтеров культуры зарегистрированы на базе учреждений культуры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Проведены акции:</a:t>
            </a:r>
          </a:p>
          <a:p>
            <a:pPr marL="342900" indent="-342900">
              <a:spcAft>
                <a:spcPts val="600"/>
              </a:spcAft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«Блокадный хлеб»</a:t>
            </a:r>
          </a:p>
          <a:p>
            <a:pPr marL="342900" indent="-342900">
              <a:spcAft>
                <a:spcPts val="600"/>
              </a:spcAft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«Помним своих героев»</a:t>
            </a:r>
          </a:p>
          <a:p>
            <a:pPr marL="342900" indent="-342900">
              <a:spcAft>
                <a:spcPts val="600"/>
              </a:spcAft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«Родные объятья»</a:t>
            </a:r>
          </a:p>
          <a:p>
            <a:pPr marL="342900" indent="-342900">
              <a:spcAft>
                <a:spcPts val="600"/>
              </a:spcAft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«Наши защитники»</a:t>
            </a:r>
          </a:p>
          <a:p>
            <a:pPr marL="342900" indent="-342900">
              <a:spcAft>
                <a:spcPts val="600"/>
              </a:spcAft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«Уличный артист»</a:t>
            </a:r>
          </a:p>
          <a:p>
            <a:pPr marL="342900" indent="-342900">
              <a:spcAft>
                <a:spcPts val="600"/>
              </a:spcAft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«Цифровая помощь»</a:t>
            </a:r>
          </a:p>
          <a:p>
            <a:pPr marL="342900" indent="-342900">
              <a:spcAft>
                <a:spcPts val="600"/>
              </a:spcAft>
            </a:pPr>
            <a:r>
              <a:rPr lang="ru-RU" smtClean="0">
                <a:solidFill>
                  <a:srgbClr val="3B4555"/>
                </a:solidFill>
                <a:latin typeface="Futura PT Medium"/>
              </a:rPr>
              <a:t>    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«Транспортная помощь»</a:t>
            </a:r>
            <a:endParaRPr lang="ru-RU" dirty="0" smtClean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63071" y="5661248"/>
            <a:ext cx="11779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5760" y="0"/>
            <a:ext cx="4785199" cy="13634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2064" y="2708920"/>
            <a:ext cx="5412739" cy="3607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344" y="1772816"/>
            <a:ext cx="669674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6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            Региональный проект </a:t>
            </a:r>
          </a:p>
          <a:p>
            <a:pPr marL="342900" indent="-342900" algn="ctr">
              <a:spcAft>
                <a:spcPts val="6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          «Культурная среда»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В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2021 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году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 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проводятся работы по капитальному ремонту Дома культуры в п. Рассвет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Предусмотрено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26,1 млн. руб. 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:</a:t>
            </a:r>
          </a:p>
          <a:p>
            <a:pPr marL="342900" indent="-342900">
              <a:spcAft>
                <a:spcPts val="600"/>
              </a:spcAft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20,9 млн. руб. 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– ФБ;</a:t>
            </a:r>
          </a:p>
          <a:p>
            <a:pPr marL="342900" indent="-342900">
              <a:spcAft>
                <a:spcPts val="600"/>
              </a:spcAft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  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5,2 млн. руб. 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– МБ</a:t>
            </a:r>
          </a:p>
          <a:p>
            <a:pPr marL="342900" indent="-342900">
              <a:spcAft>
                <a:spcPts val="600"/>
              </a:spcAft>
            </a:pPr>
            <a:endParaRPr lang="ru-RU" dirty="0" smtClean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448348" y="210637"/>
            <a:ext cx="1776352" cy="406033"/>
          </a:xfrm>
          <a:prstGeom prst="rect">
            <a:avLst/>
          </a:prstGeom>
        </p:spPr>
        <p:txBody>
          <a:bodyPr vert="horz" lIns="91427" tIns="45714" rIns="91427" bIns="45714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i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3352" y="5733256"/>
            <a:ext cx="11779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1954" y="66176"/>
            <a:ext cx="4785199" cy="13634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3166" y="4459871"/>
            <a:ext cx="2800623" cy="21004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73167" y="1844824"/>
            <a:ext cx="2800622" cy="2409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344" y="1700808"/>
            <a:ext cx="633670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                        Региональный проект </a:t>
            </a:r>
          </a:p>
          <a:p>
            <a:pPr marL="342900" indent="-342900" algn="ctr">
              <a:spcAft>
                <a:spcPts val="6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«Цифровая культура»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Организация </a:t>
            </a:r>
            <a:r>
              <a:rPr lang="ru-RU" dirty="0" err="1" smtClean="0">
                <a:solidFill>
                  <a:srgbClr val="3B4555"/>
                </a:solidFill>
                <a:latin typeface="Futura PT Medium"/>
              </a:rPr>
              <a:t>онлайн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трансляций на портале «</a:t>
            </a:r>
            <a:r>
              <a:rPr lang="ru-RU" dirty="0" err="1" smtClean="0">
                <a:solidFill>
                  <a:srgbClr val="3B4555"/>
                </a:solidFill>
                <a:latin typeface="Futura PT Medium"/>
              </a:rPr>
              <a:t>Культура.РФ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» в виртуальных читальных залах </a:t>
            </a:r>
            <a:r>
              <a:rPr lang="ru-RU" dirty="0" err="1" smtClean="0">
                <a:solidFill>
                  <a:srgbClr val="3B4555"/>
                </a:solidFill>
                <a:latin typeface="Futura PT Medium"/>
              </a:rPr>
              <a:t>Сосновской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и </a:t>
            </a:r>
            <a:r>
              <a:rPr lang="ru-RU" dirty="0" err="1" smtClean="0">
                <a:solidFill>
                  <a:srgbClr val="3B4555"/>
                </a:solidFill>
                <a:latin typeface="Futura PT Medium"/>
              </a:rPr>
              <a:t>Чистогорской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библиотек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Предоставление свободного доступа читателям к фондам российских библиотек НЭБ (Национальная электронная библиотека)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Размещение в </a:t>
            </a:r>
            <a:r>
              <a:rPr lang="ru-RU" dirty="0" err="1" smtClean="0">
                <a:solidFill>
                  <a:srgbClr val="3B4555"/>
                </a:solidFill>
                <a:latin typeface="Futura PT Medium"/>
              </a:rPr>
              <a:t>соцсетях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и на сайтах информации в рамках </a:t>
            </a:r>
            <a:r>
              <a:rPr lang="ru-RU" dirty="0" err="1" smtClean="0">
                <a:solidFill>
                  <a:srgbClr val="3B4555"/>
                </a:solidFill>
                <a:latin typeface="Futura PT Medium"/>
              </a:rPr>
              <a:t>Всекузбасской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акции </a:t>
            </a:r>
            <a:r>
              <a:rPr lang="en-US" dirty="0" smtClean="0">
                <a:solidFill>
                  <a:srgbClr val="3B4555"/>
                </a:solidFill>
                <a:latin typeface="Futura PT Medium"/>
              </a:rPr>
              <a:t>#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КУЛЬТУРАНАДОМ</a:t>
            </a:r>
          </a:p>
          <a:p>
            <a:pPr marL="342900" indent="-342900">
              <a:spcAft>
                <a:spcPts val="600"/>
              </a:spcAft>
            </a:pPr>
            <a:endParaRPr lang="ru-RU" dirty="0" smtClean="0">
              <a:solidFill>
                <a:srgbClr val="3B4555"/>
              </a:solidFill>
              <a:latin typeface="Futura PT Medium"/>
            </a:endParaRPr>
          </a:p>
          <a:p>
            <a:pPr marL="342900" indent="-342900">
              <a:spcAft>
                <a:spcPts val="600"/>
              </a:spcAft>
            </a:pPr>
            <a:endParaRPr lang="ru-RU" dirty="0" smtClean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63071" y="5661248"/>
            <a:ext cx="11779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1954" y="66176"/>
            <a:ext cx="4785199" cy="13634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8611" y="1875239"/>
            <a:ext cx="5733389" cy="4294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6142" y="1945766"/>
            <a:ext cx="663194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3B4555"/>
              </a:solidFill>
              <a:latin typeface="Futura PT Book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План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на 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год 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35,0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тыс. кв. м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Введено в эксплуатацию  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10,7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тыс. кв. м (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30,6 %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от плана)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82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дома (ИЖС) </a:t>
            </a:r>
          </a:p>
          <a:p>
            <a:pPr marL="342900" indent="-342900" algn="just">
              <a:spcAft>
                <a:spcPts val="1200"/>
              </a:spcAft>
            </a:pPr>
            <a:endParaRPr lang="ru-RU" sz="2400" dirty="0" smtClean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" y="1556792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«Жилье»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4329" y="103224"/>
            <a:ext cx="6095125" cy="13655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20" b="8885"/>
          <a:stretch/>
        </p:blipFill>
        <p:spPr>
          <a:xfrm>
            <a:off x="6986056" y="2132856"/>
            <a:ext cx="4846795" cy="4285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178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3352" y="2420888"/>
            <a:ext cx="64807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году планируется переселить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28 семей    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(72 человека)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Расселение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5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домов –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1 142,0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кв. м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План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46,6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млн. руб. (средства Фонда содействия реформированию ЖКХ, ОБ, МБ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Заключено 5 соглашений на возмещение за помещения, изымаемые в целях сноса аварийного жилищного фонда на общую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сумму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8,6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млн. руб.</a:t>
            </a:r>
            <a:endParaRPr lang="ru-RU" sz="2200" dirty="0" smtClean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1250" y="1666758"/>
            <a:ext cx="12097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«Обеспечение устойчивого сокращения непригодного для проживания жилищного фонда»</a:t>
            </a:r>
          </a:p>
        </p:txBody>
      </p:sp>
      <p:pic>
        <p:nvPicPr>
          <p:cNvPr id="12" name="Picture 2" descr="http://variant42.ru/photo/normal/14929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7" t="7058" r="6862" b="22252"/>
          <a:stretch/>
        </p:blipFill>
        <p:spPr bwMode="auto">
          <a:xfrm>
            <a:off x="6615574" y="2420888"/>
            <a:ext cx="5355308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4329" y="103224"/>
            <a:ext cx="6095125" cy="13655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18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6562" y="2348880"/>
            <a:ext cx="61834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ru-RU" sz="22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году в  Ильинскую,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Куртуковскую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и Еланскую школы будет поставлено оборудование  на сумму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2,8 млн. руб.       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(ФБ и ОБ)</a:t>
            </a:r>
          </a:p>
          <a:p>
            <a:pPr algn="just"/>
            <a:endParaRPr lang="ru-RU" sz="2200" dirty="0" smtClean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02845" y="1597243"/>
            <a:ext cx="8647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«Цифровая образовательная среда»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0280" y="3676950"/>
            <a:ext cx="798369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ru-RU" sz="22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spcAft>
                <a:spcPts val="1200"/>
              </a:spcAft>
            </a:pPr>
            <a:endParaRPr lang="ru-RU" sz="22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spcAft>
                <a:spcPts val="1200"/>
              </a:spcAft>
            </a:pPr>
            <a:endParaRPr lang="ru-RU" sz="2200" b="1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spcAft>
                <a:spcPts val="1200"/>
              </a:spcAft>
            </a:pP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6080" y="2708920"/>
            <a:ext cx="5283854" cy="3522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4874" y="61216"/>
            <a:ext cx="5996980" cy="13741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4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94657" y="1196752"/>
            <a:ext cx="120973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ru-RU" b="1" dirty="0" smtClean="0">
              <a:solidFill>
                <a:srgbClr val="3B4555"/>
              </a:solidFill>
              <a:latin typeface="Futura PT Medium"/>
            </a:endParaRPr>
          </a:p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</a:t>
            </a:r>
            <a:r>
              <a:rPr lang="ru-RU" b="1" dirty="0">
                <a:solidFill>
                  <a:srgbClr val="3B4555"/>
                </a:solidFill>
                <a:latin typeface="Futura PT Medium"/>
              </a:rPr>
              <a:t>проект «Успех каждого ребенка»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0280" y="2348880"/>
            <a:ext cx="798369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году в проект включен Дом детского творчества Новокузнецкого муниципального района и Детская юношеская спортивная школа. 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Будет поставлено оборудование на сумму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1,7 млн. руб.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(ФБ)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В Доме детского творчества будут выполнены ремонтные работы на сумму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1,8 млн. руб.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(МБ)</a:t>
            </a:r>
          </a:p>
          <a:p>
            <a:pPr algn="just">
              <a:spcAft>
                <a:spcPts val="1200"/>
              </a:spcAft>
            </a:pP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4874" y="61216"/>
            <a:ext cx="5996980" cy="13741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4381" y="1913086"/>
            <a:ext cx="2690057" cy="17921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3910" y="4134073"/>
            <a:ext cx="2680527" cy="20103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4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51728" y="1721978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«Современная школа»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5444" y="2195770"/>
            <a:ext cx="113191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В 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году будут созданы центры </a:t>
            </a:r>
            <a:r>
              <a:rPr lang="ru-RU" sz="2400" dirty="0">
                <a:solidFill>
                  <a:srgbClr val="3B4555"/>
                </a:solidFill>
                <a:latin typeface="Futura PT Book"/>
              </a:rPr>
              <a:t>образования цифрового и гуманитарного профилей «Точка роста» в 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3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школах района (</a:t>
            </a:r>
            <a:r>
              <a:rPr lang="ru-RU" sz="2400" dirty="0" err="1" smtClean="0">
                <a:solidFill>
                  <a:srgbClr val="3B4555"/>
                </a:solidFill>
                <a:latin typeface="Futura PT Book"/>
              </a:rPr>
              <a:t>Тальжинская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, </a:t>
            </a:r>
            <a:r>
              <a:rPr lang="ru-RU" sz="2400" dirty="0" err="1" smtClean="0">
                <a:solidFill>
                  <a:srgbClr val="3B4555"/>
                </a:solidFill>
                <a:latin typeface="Futura PT Book"/>
              </a:rPr>
              <a:t>Сидоровская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и </a:t>
            </a:r>
            <a:r>
              <a:rPr lang="ru-RU" sz="2400" dirty="0" err="1" smtClean="0">
                <a:solidFill>
                  <a:srgbClr val="3B4555"/>
                </a:solidFill>
                <a:latin typeface="Futura PT Book"/>
              </a:rPr>
              <a:t>Красулинская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). На реализацию проекта  направлено около 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10,0 млн. руб. 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из бюджетов всех уровней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5859" y="4738033"/>
            <a:ext cx="3575720" cy="161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4874" y="61216"/>
            <a:ext cx="5996980" cy="13741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519" y="4434790"/>
            <a:ext cx="3501008" cy="22416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5818" y="4437112"/>
            <a:ext cx="3365063" cy="22392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96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51728" y="1721978"/>
            <a:ext cx="120973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200" b="1" dirty="0" smtClean="0">
                <a:solidFill>
                  <a:srgbClr val="3B4555"/>
                </a:solidFill>
                <a:latin typeface="Futura PT Medium"/>
              </a:rPr>
              <a:t>Региональный проект «Современная школа»</a:t>
            </a:r>
            <a:endParaRPr lang="ru-RU" sz="2200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4051" y="2276872"/>
            <a:ext cx="105270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03.03.2021 состоялось торжественное открытие нового здания школы на 528 обучающихся  с бассейном в п. Металлургов</a:t>
            </a:r>
          </a:p>
          <a:p>
            <a:pPr algn="just"/>
            <a:endParaRPr lang="ru-RU" sz="2200" dirty="0" smtClean="0">
              <a:solidFill>
                <a:srgbClr val="3B4555"/>
              </a:solidFill>
              <a:latin typeface="Futura PT Book"/>
            </a:endParaRPr>
          </a:p>
          <a:p>
            <a:pPr algn="just"/>
            <a:endParaRPr lang="ru-RU" sz="2200" dirty="0" smtClean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051" y="4293096"/>
            <a:ext cx="3177463" cy="2383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476" b="26865"/>
          <a:stretch/>
        </p:blipFill>
        <p:spPr>
          <a:xfrm>
            <a:off x="3863752" y="4293096"/>
            <a:ext cx="3368184" cy="2383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1561" y="4293096"/>
            <a:ext cx="4399363" cy="2383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4874" y="61216"/>
            <a:ext cx="5996980" cy="13741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96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48348" y="1664911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«Социальная активность»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8348" y="2092492"/>
            <a:ext cx="7015804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Регистрация на сайтах: </a:t>
            </a: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«АИС молодежь»;</a:t>
            </a: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«Добровольцы РФ»;</a:t>
            </a:r>
          </a:p>
          <a:p>
            <a:pPr algn="just"/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на сайте агентства развития общественных проектов и инициатив </a:t>
            </a: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В сводном районном отряде </a:t>
            </a:r>
            <a:r>
              <a:rPr lang="ru-RU" sz="1900" b="1" dirty="0" smtClean="0">
                <a:solidFill>
                  <a:srgbClr val="3B4555"/>
                </a:solidFill>
                <a:latin typeface="Futura PT Book"/>
              </a:rPr>
              <a:t>363 </a:t>
            </a: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волонтера</a:t>
            </a: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Проводятся различные областные и районные акции: </a:t>
            </a:r>
          </a:p>
          <a:p>
            <a:pPr algn="just"/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«Снежный десант Кузбасс»          «Помним своих героев»</a:t>
            </a:r>
          </a:p>
          <a:p>
            <a:pPr algn="just"/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«Вьюга»                                          «Память поколений»</a:t>
            </a:r>
          </a:p>
          <a:p>
            <a:pPr algn="just"/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«Ветеран живет рядом»                «Акция Память»</a:t>
            </a:r>
          </a:p>
          <a:p>
            <a:pPr algn="just"/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«Дорога к мемориалу»                  «Крымская Весна»</a:t>
            </a:r>
          </a:p>
          <a:p>
            <a:pPr algn="just"/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«Добрая суббота»                          «Блокадный хлеб»</a:t>
            </a:r>
          </a:p>
          <a:p>
            <a:pPr algn="just"/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«Один в один»  	                          «Волонтеры вакцинации»</a:t>
            </a:r>
          </a:p>
          <a:p>
            <a:pPr algn="just"/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«Защитим ветеранов»                   «Волонтеры ЖКХ»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4874" y="61216"/>
            <a:ext cx="5996980" cy="13741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6199" y="1628800"/>
            <a:ext cx="4074681" cy="272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6199" y="4281462"/>
            <a:ext cx="4074681" cy="263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96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9335" y="1271703"/>
            <a:ext cx="11851545" cy="5822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700" b="1" dirty="0" smtClean="0">
                <a:solidFill>
                  <a:srgbClr val="3B4555"/>
                </a:solidFill>
                <a:latin typeface="Futura PT Medium" pitchFamily="34" charset="-52"/>
              </a:rPr>
              <a:t>В соответствии с Указом определены 9 национальных целей: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Обеспечение </a:t>
            </a:r>
            <a:r>
              <a:rPr lang="ru-RU" sz="1700" dirty="0">
                <a:solidFill>
                  <a:srgbClr val="3B4555"/>
                </a:solidFill>
                <a:latin typeface="Futura PT Medium" pitchFamily="34" charset="-52"/>
              </a:rPr>
              <a:t>устойчивого естественного роста численности населения РФ;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Повышение </a:t>
            </a:r>
            <a:r>
              <a:rPr lang="ru-RU" sz="1700" dirty="0">
                <a:solidFill>
                  <a:srgbClr val="3B4555"/>
                </a:solidFill>
                <a:latin typeface="Futura PT Medium" pitchFamily="34" charset="-52"/>
              </a:rPr>
              <a:t>ожидаемой продолжительности жизни до 78 лет (к 2030 году до 80 лет);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Обеспечение устойчивого роста реальных доходов граждан, а также роста уровня пенсионного обеспечения выше уровня инфляции;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3B4555"/>
                </a:solidFill>
                <a:latin typeface="Futura PT Medium" pitchFamily="34" charset="-52"/>
              </a:rPr>
              <a:t>С</a:t>
            </a: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нижение в два раза уровня бедности в РФ;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3B4555"/>
                </a:solidFill>
                <a:latin typeface="Futura PT Medium" pitchFamily="34" charset="-52"/>
              </a:rPr>
              <a:t>У</a:t>
            </a: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лучшение жилищных условий не менее 5 млн. семей ежегодно;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3B4555"/>
                </a:solidFill>
                <a:latin typeface="Futura PT Medium" pitchFamily="34" charset="-52"/>
              </a:rPr>
              <a:t>У</a:t>
            </a: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скорение технологического развития РФ, увеличение количества организация, осуществляющих технические инновации, до 50 процентов от их общего числа;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Обеспечение ускоренного внедрения цифровых технологий в экономике и социальной сфере;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Вхождение РФ в число пяти крупнейших экономик мира, обеспечение темпов экономического роста выше мировых при сохранении макроэкономической стабильности в том числе инфляции на уровне не превышающем 4%;</a:t>
            </a:r>
            <a:endParaRPr lang="ru-RU" sz="1700" dirty="0">
              <a:solidFill>
                <a:srgbClr val="3B4555"/>
              </a:solidFill>
              <a:latin typeface="Futura PT Medium" pitchFamily="34" charset="-52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Создание в базовых отраслях экономики прежде всего в обрабатывающей промышленности и агропромышленном комплексе, высокопроизводительного экспортно</a:t>
            </a:r>
            <a:r>
              <a:rPr lang="ru-RU" sz="1700" dirty="0">
                <a:solidFill>
                  <a:srgbClr val="3B4555"/>
                </a:solidFill>
                <a:latin typeface="Futura PT Medium" pitchFamily="34" charset="-52"/>
              </a:rPr>
              <a:t>-</a:t>
            </a: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ориентированного сектора, развивающегося на основе современных технологий и обеспеченного высококвалифицированными кадрами.</a:t>
            </a:r>
          </a:p>
          <a:p>
            <a:pPr algn="just">
              <a:spcAft>
                <a:spcPts val="1000"/>
              </a:spcAft>
            </a:pPr>
            <a:endParaRPr lang="ru-RU" sz="17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330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51728" y="1484784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«Патриотическое воспитание граждан Российской Федерации»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8348" y="1844824"/>
            <a:ext cx="59837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В районе осуществляют деятельность общественные детские объединения: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общественная детская организация «Свет»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отряд волонтеров «Кто, если не мы?»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местное отделение Всероссийской общественной детской организации «РДШ» (Российское движение школьников)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военно-патриотический клуб «Альтаир»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В составе местного отделения </a:t>
            </a:r>
            <a:r>
              <a:rPr lang="ru-RU" sz="1800" dirty="0" err="1" smtClean="0">
                <a:solidFill>
                  <a:srgbClr val="3B4555"/>
                </a:solidFill>
                <a:latin typeface="Futura PT Book"/>
              </a:rPr>
              <a:t>Юнармии</a:t>
            </a: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sz="1800" b="1" dirty="0" smtClean="0">
                <a:solidFill>
                  <a:srgbClr val="3B4555"/>
                </a:solidFill>
                <a:latin typeface="Futura PT Book"/>
              </a:rPr>
              <a:t>22</a:t>
            </a: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отряда из </a:t>
            </a:r>
            <a:r>
              <a:rPr lang="ru-RU" sz="1800" b="1" dirty="0" smtClean="0">
                <a:solidFill>
                  <a:srgbClr val="3B4555"/>
                </a:solidFill>
                <a:latin typeface="Futura PT Book"/>
              </a:rPr>
              <a:t>22 </a:t>
            </a: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школ с численностью </a:t>
            </a:r>
            <a:r>
              <a:rPr lang="ru-RU" sz="1800" b="1" dirty="0" smtClean="0">
                <a:solidFill>
                  <a:srgbClr val="3B4555"/>
                </a:solidFill>
                <a:latin typeface="Futura PT Book"/>
              </a:rPr>
              <a:t>611</a:t>
            </a: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человек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Проводятся различные акции:</a:t>
            </a:r>
          </a:p>
          <a:p>
            <a:pPr algn="just"/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«Знамя Победы»          «Вклад в Победу»</a:t>
            </a:r>
          </a:p>
          <a:p>
            <a:pPr algn="just"/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«Блокадный хлеб»       «Георгиевская ленточка»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Проведен муниципальный этап Всероссийских соревнований  «Президентские состязания»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ВПК «Фрегат» осуществляет поисковую деятельность, установление мест гибели и восстановление имен участников войн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4874" y="61216"/>
            <a:ext cx="5996980" cy="13741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951" y="2204864"/>
            <a:ext cx="5562049" cy="3705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96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4931" y="3018885"/>
            <a:ext cx="75272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На официальном сайте опубликован перечень муниципального имущества (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8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объектов), предназначенного для передачи во владение субъектами малого и среднего предпринимательства</a:t>
            </a:r>
          </a:p>
          <a:p>
            <a:pPr marL="342900" indent="-342900" algn="just"/>
            <a:endParaRPr lang="ru-RU" dirty="0" smtClean="0">
              <a:solidFill>
                <a:srgbClr val="3B4555"/>
              </a:solidFill>
              <a:latin typeface="Futura PT Medium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В каждом сельском поселении имеется свой перечень имущества и земельных участков (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22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объекта на всех территориях)      </a:t>
            </a:r>
          </a:p>
          <a:p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 </a:t>
            </a:r>
          </a:p>
        </p:txBody>
      </p:sp>
      <p:graphicFrame>
        <p:nvGraphicFramePr>
          <p:cNvPr id="10" name="Диаграмма 9"/>
          <p:cNvGraphicFramePr/>
          <p:nvPr>
            <p:extLst/>
          </p:nvPr>
        </p:nvGraphicFramePr>
        <p:xfrm>
          <a:off x="8388587" y="2252929"/>
          <a:ext cx="4019001" cy="4495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3" descr="C:\Users\gus\Desktop\31220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2184" y="3190853"/>
            <a:ext cx="4246215" cy="2518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48348" y="1772816"/>
            <a:ext cx="11264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«Создание благоприятных условий для осуществления деятельности </a:t>
            </a:r>
            <a:r>
              <a:rPr lang="ru-RU" b="1" dirty="0" err="1" smtClean="0">
                <a:solidFill>
                  <a:srgbClr val="3B4555"/>
                </a:solidFill>
                <a:latin typeface="Futura PT Medium"/>
              </a:rPr>
              <a:t>самозанятых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граждан»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2169" y="114260"/>
            <a:ext cx="6862390" cy="13455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91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6142" y="2564904"/>
            <a:ext cx="893620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Информирование субъектов МСП и оказание консультационной поддержки по действующим льготным кредитным продуктам (</a:t>
            </a:r>
            <a:r>
              <a:rPr lang="ru-RU" dirty="0" err="1" smtClean="0">
                <a:solidFill>
                  <a:srgbClr val="3B4555"/>
                </a:solidFill>
                <a:latin typeface="Futura PT Medium"/>
              </a:rPr>
              <a:t>микрозаймы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, льготные кредиты)</a:t>
            </a:r>
          </a:p>
          <a:p>
            <a:pPr algn="just"/>
            <a:endParaRPr lang="ru-RU" dirty="0" smtClean="0">
              <a:solidFill>
                <a:srgbClr val="3B4555"/>
              </a:solidFill>
              <a:latin typeface="Futura PT Medium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На отчетную дату в Государственный фонд поддержки предпринимательства обратилось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8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субъектов малого и среднего бизнеса района,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1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получил кредит (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3 млн. руб.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),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7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отказано из-за несоответствия критериям предоставления финансовой поддержки (отсутствие поручителей, отсутствие имущества в залог, задолженность по налогам)</a:t>
            </a:r>
            <a:endParaRPr lang="ru-RU" sz="2400" b="1" dirty="0" smtClean="0">
              <a:solidFill>
                <a:srgbClr val="3B4555"/>
              </a:solidFill>
              <a:latin typeface="Futura PT Medium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2169" y="114260"/>
            <a:ext cx="6862390" cy="134556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4398" y="1574277"/>
            <a:ext cx="86519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«Создание условий для легкого старта и комфортного ведения бизнеса»</a:t>
            </a:r>
            <a:endParaRPr lang="ru-RU" dirty="0"/>
          </a:p>
        </p:txBody>
      </p:sp>
      <p:pic>
        <p:nvPicPr>
          <p:cNvPr id="14" name="Picture 2" descr="C:\Users\gus\Desktop\1a274e604af5a0ef57f94c573adab3f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3072" y="3789041"/>
            <a:ext cx="2397086" cy="297734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6" name="Picture 4" descr="C:\Users\gus\Desktop\6V7kXsf9H0-6269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3072" y="1622891"/>
            <a:ext cx="2397086" cy="2201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47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07368" y="2373687"/>
            <a:ext cx="532859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spc="-100" dirty="0" smtClean="0">
              <a:solidFill>
                <a:srgbClr val="3B4555"/>
              </a:solidFill>
              <a:latin typeface="Futura PT Medium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kern="0" dirty="0" smtClean="0">
                <a:solidFill>
                  <a:srgbClr val="3B4555"/>
                </a:solidFill>
                <a:latin typeface="Futura PT Book"/>
              </a:rPr>
              <a:t> В </a:t>
            </a:r>
            <a:r>
              <a:rPr lang="ru-RU" b="1" kern="0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kern="0" dirty="0" smtClean="0">
                <a:solidFill>
                  <a:srgbClr val="3B4555"/>
                </a:solidFill>
                <a:latin typeface="Futura PT Book"/>
              </a:rPr>
              <a:t> году предоставление субсидии на поддержку субъектов малого и среднего предпринимательства не предусмотрено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На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01.07.2021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года в районе зарегистрировано: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529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юридических лиц;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778 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индивидуальных предпринимателей;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278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</a:t>
            </a:r>
            <a:r>
              <a:rPr lang="ru-RU" dirty="0" err="1" smtClean="0">
                <a:solidFill>
                  <a:srgbClr val="3B4555"/>
                </a:solidFill>
                <a:latin typeface="Futura PT Medium"/>
              </a:rPr>
              <a:t>самозанятых</a:t>
            </a:r>
            <a:endParaRPr lang="ru-RU" dirty="0" smtClean="0">
              <a:solidFill>
                <a:srgbClr val="3B4555"/>
              </a:solidFill>
              <a:latin typeface="Futura PT Medium"/>
            </a:endParaRPr>
          </a:p>
          <a:p>
            <a:pPr>
              <a:buFont typeface="Arial" pitchFamily="34" charset="0"/>
              <a:buChar char="•"/>
            </a:pPr>
            <a:r>
              <a:rPr lang="ru-RU" b="1" spc="-100" dirty="0" smtClean="0">
                <a:solidFill>
                  <a:srgbClr val="3B4555"/>
                </a:solidFill>
                <a:latin typeface="Futura PT Medium"/>
              </a:rPr>
              <a:t> </a:t>
            </a:r>
            <a:r>
              <a:rPr lang="ru-RU" spc="-100" dirty="0" smtClean="0">
                <a:solidFill>
                  <a:srgbClr val="3B4555"/>
                </a:solidFill>
                <a:latin typeface="Futura PT Medium"/>
              </a:rPr>
              <a:t>С начала года открылись:</a:t>
            </a:r>
          </a:p>
          <a:p>
            <a:pPr>
              <a:buFontTx/>
              <a:buChar char="-"/>
            </a:pPr>
            <a:r>
              <a:rPr lang="ru-RU" spc="-100" dirty="0" smtClean="0">
                <a:solidFill>
                  <a:srgbClr val="3B4555"/>
                </a:solidFill>
                <a:latin typeface="Futura PT Medium"/>
              </a:rPr>
              <a:t> </a:t>
            </a:r>
            <a:r>
              <a:rPr lang="ru-RU" b="1" spc="-100" dirty="0" smtClean="0">
                <a:solidFill>
                  <a:srgbClr val="3B4555"/>
                </a:solidFill>
                <a:latin typeface="Futura PT Medium"/>
              </a:rPr>
              <a:t>9</a:t>
            </a:r>
            <a:r>
              <a:rPr lang="ru-RU" spc="-100" dirty="0" smtClean="0">
                <a:solidFill>
                  <a:srgbClr val="3B4555"/>
                </a:solidFill>
                <a:latin typeface="Futura PT Medium"/>
              </a:rPr>
              <a:t> юридических лиц;</a:t>
            </a:r>
          </a:p>
          <a:p>
            <a:pPr>
              <a:buFontTx/>
              <a:buChar char="-"/>
            </a:pPr>
            <a:r>
              <a:rPr lang="ru-RU" spc="-100" dirty="0" smtClean="0">
                <a:solidFill>
                  <a:srgbClr val="3B4555"/>
                </a:solidFill>
                <a:latin typeface="Futura PT Medium"/>
              </a:rPr>
              <a:t> </a:t>
            </a:r>
            <a:r>
              <a:rPr lang="ru-RU" b="1" spc="-100" dirty="0" smtClean="0">
                <a:solidFill>
                  <a:srgbClr val="3B4555"/>
                </a:solidFill>
                <a:latin typeface="Futura PT Medium"/>
              </a:rPr>
              <a:t>25</a:t>
            </a:r>
            <a:r>
              <a:rPr lang="ru-RU" spc="-100" dirty="0" smtClean="0">
                <a:solidFill>
                  <a:srgbClr val="3B4555"/>
                </a:solidFill>
                <a:latin typeface="Futura PT Medium"/>
              </a:rPr>
              <a:t> индивидуальных предпринимателей</a:t>
            </a:r>
            <a:endParaRPr lang="ru-RU" spc="-100" dirty="0">
              <a:solidFill>
                <a:srgbClr val="3B4555"/>
              </a:solidFill>
              <a:latin typeface="Futura PT Medium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2169" y="114260"/>
            <a:ext cx="6862390" cy="13455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7968" y="2581928"/>
            <a:ext cx="6371281" cy="3511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195364" y="167741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-100" dirty="0">
                <a:solidFill>
                  <a:srgbClr val="3B4555"/>
                </a:solidFill>
                <a:latin typeface="Futura PT Medium"/>
              </a:rPr>
              <a:t>Региональный проект «Акселерация субъектов малого и среднего предпринимательства»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07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" y="1661264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             Региональный </a:t>
            </a:r>
            <a:r>
              <a:rPr lang="ru-RU" b="1" dirty="0">
                <a:solidFill>
                  <a:srgbClr val="3B4555"/>
                </a:solidFill>
                <a:latin typeface="Futura PT Medium"/>
              </a:rPr>
              <a:t>проект «Сохранение лесов»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0879" y="2636912"/>
            <a:ext cx="75968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solidFill>
                  <a:srgbClr val="3B4555"/>
                </a:solidFill>
                <a:latin typeface="Futura PT Book"/>
              </a:rPr>
              <a:t>     В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году: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Департаментом лесного комплекса заключен контракт на закупку специализированной лесохозяйственной техники и оборудования для АУ КО «Новокузнецкий лесхоз»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На отчетную дату осуществлена поставка 2 единиц спецтехники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Во время весеннего этапа озеленения в рамках акций «Мой зеленый двор» и «Сад памяти» посажено 26 004 саженцев</a:t>
            </a:r>
          </a:p>
          <a:p>
            <a:pPr marL="342900" indent="-342900"/>
            <a:endParaRPr lang="ru-RU" b="1" dirty="0" smtClean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0296" y="1844824"/>
            <a:ext cx="2933924" cy="2200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92344" y="4293096"/>
            <a:ext cx="2160240" cy="2375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7570" y="42918"/>
            <a:ext cx="5211588" cy="14231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3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5361" y="2708920"/>
            <a:ext cx="835292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Продолжается оказание содействия подключению к сети Интернет </a:t>
            </a:r>
            <a:r>
              <a:rPr lang="ru-RU" sz="2100" dirty="0" err="1" smtClean="0">
                <a:solidFill>
                  <a:srgbClr val="3B4555"/>
                </a:solidFill>
                <a:latin typeface="Futura PT Book"/>
              </a:rPr>
              <a:t>ФАПов</a:t>
            </a: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, школ, административных зданий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Работу ведет ПАО «МТС»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До </a:t>
            </a:r>
            <a:r>
              <a:rPr lang="ru-RU" sz="2100" b="1" dirty="0" smtClean="0">
                <a:solidFill>
                  <a:srgbClr val="3B4555"/>
                </a:solidFill>
                <a:latin typeface="Futura PT Book"/>
              </a:rPr>
              <a:t>2024</a:t>
            </a: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года все социально значимые объекты будут обеспечены скоростным Интернетом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448348" y="210637"/>
            <a:ext cx="1776352" cy="406033"/>
          </a:xfrm>
          <a:prstGeom prst="rect">
            <a:avLst/>
          </a:prstGeom>
        </p:spPr>
        <p:txBody>
          <a:bodyPr vert="horz" lIns="91427" tIns="45714" rIns="91427" bIns="45714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i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328" y="1661264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«Информационная инфраструктура»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6801" y="2091394"/>
            <a:ext cx="3239358" cy="431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0223" y="61955"/>
            <a:ext cx="4771552" cy="14217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3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5361" y="2061374"/>
            <a:ext cx="6336703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 Осуществляется деятельность отрядов «Юные инспекторы движения» (ЮИД)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 Действует </a:t>
            </a:r>
            <a:r>
              <a:rPr lang="ru-RU" sz="1700" b="1" dirty="0" smtClean="0">
                <a:solidFill>
                  <a:srgbClr val="3B4555"/>
                </a:solidFill>
                <a:latin typeface="Futura PT Book"/>
              </a:rPr>
              <a:t>21</a:t>
            </a: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 отряд – </a:t>
            </a:r>
            <a:r>
              <a:rPr lang="ru-RU" sz="1700" b="1" dirty="0" smtClean="0">
                <a:solidFill>
                  <a:srgbClr val="3B4555"/>
                </a:solidFill>
                <a:latin typeface="Futura PT Book"/>
              </a:rPr>
              <a:t>253</a:t>
            </a: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 обучающихся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 Ученики приняли участие в мероприятиях:</a:t>
            </a:r>
          </a:p>
          <a:p>
            <a:pPr algn="just">
              <a:spcAft>
                <a:spcPts val="600"/>
              </a:spcAft>
            </a:pP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«Незнайка в большом городе»      «Изучаем вместе ПДД»</a:t>
            </a:r>
          </a:p>
          <a:p>
            <a:pPr algn="just">
              <a:spcAft>
                <a:spcPts val="600"/>
              </a:spcAft>
            </a:pP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Конкурс рисунков по ПДД «Улицы для жизни»</a:t>
            </a:r>
          </a:p>
          <a:p>
            <a:pPr algn="just">
              <a:spcAft>
                <a:spcPts val="600"/>
              </a:spcAft>
            </a:pP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«Организация дорожного движения (пешеходы)»</a:t>
            </a:r>
          </a:p>
          <a:p>
            <a:pPr algn="just">
              <a:spcAft>
                <a:spcPts val="600"/>
              </a:spcAft>
            </a:pP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Майское </a:t>
            </a:r>
            <a:r>
              <a:rPr lang="ru-RU" sz="1700" dirty="0" err="1" smtClean="0">
                <a:solidFill>
                  <a:srgbClr val="3B4555"/>
                </a:solidFill>
                <a:latin typeface="Futura PT Book"/>
              </a:rPr>
              <a:t>велоралли</a:t>
            </a: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 «Велосипедист – участник дорожного движения»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 Проведен муниципальный этап областного конкурса «Семья за безопасность на дорогах»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 На территории </a:t>
            </a:r>
            <a:r>
              <a:rPr lang="ru-RU" sz="1700" dirty="0" err="1" smtClean="0">
                <a:solidFill>
                  <a:srgbClr val="3B4555"/>
                </a:solidFill>
                <a:latin typeface="Futura PT Book"/>
              </a:rPr>
              <a:t>автогородка</a:t>
            </a: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sz="1700" dirty="0" err="1" smtClean="0">
                <a:solidFill>
                  <a:srgbClr val="3B4555"/>
                </a:solidFill>
                <a:latin typeface="Futura PT Book"/>
              </a:rPr>
              <a:t>Тальжинской</a:t>
            </a: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 школы проведен межмуниципальный конкурс 5 отрядов ЮИД «ЮИД на дороге эрудит» – победителем стал отряд ЮИД </a:t>
            </a:r>
            <a:r>
              <a:rPr lang="ru-RU" sz="1700" dirty="0" err="1" smtClean="0">
                <a:solidFill>
                  <a:srgbClr val="3B4555"/>
                </a:solidFill>
                <a:latin typeface="Futura PT Book"/>
              </a:rPr>
              <a:t>Тальжинской</a:t>
            </a: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 школы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" y="1661264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     Региональный </a:t>
            </a:r>
            <a:r>
              <a:rPr lang="ru-RU" b="1" dirty="0">
                <a:solidFill>
                  <a:srgbClr val="3B4555"/>
                </a:solidFill>
                <a:latin typeface="Futura PT Medium"/>
              </a:rPr>
              <a:t>проект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«Безопасность дорожного движения»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44" t="14590" r="11854" b="13712"/>
          <a:stretch/>
        </p:blipFill>
        <p:spPr>
          <a:xfrm>
            <a:off x="3482716" y="116467"/>
            <a:ext cx="5521296" cy="13251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09503" y="2471381"/>
            <a:ext cx="4783461" cy="3587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3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5361" y="206137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</a:t>
            </a:r>
            <a:endParaRPr lang="ru-RU" dirty="0" smtClean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63352" y="1628800"/>
            <a:ext cx="1173730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    Региональный </a:t>
            </a:r>
            <a:r>
              <a:rPr lang="ru-RU" b="1" dirty="0">
                <a:solidFill>
                  <a:srgbClr val="3B4555"/>
                </a:solidFill>
                <a:latin typeface="Futura PT Medium"/>
              </a:rPr>
              <a:t>проект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«Системные меры по повышению производительности труда»</a:t>
            </a:r>
          </a:p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    Региональный проект «Адресная поддержка повышения производительности труда </a:t>
            </a:r>
          </a:p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    на    предприятиях»     </a:t>
            </a:r>
          </a:p>
          <a:p>
            <a:pPr>
              <a:spcAft>
                <a:spcPts val="1200"/>
              </a:spcAft>
            </a:pP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3392" y="3068960"/>
            <a:ext cx="3744416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Заключили соглашение с Министерством труда и занятости населения Кузбасса:</a:t>
            </a:r>
          </a:p>
          <a:p>
            <a:pPr>
              <a:spcAft>
                <a:spcPts val="600"/>
              </a:spcAft>
            </a:pPr>
            <a:endParaRPr lang="ru-RU" sz="1100" b="1" dirty="0" smtClean="0">
              <a:solidFill>
                <a:srgbClr val="3B4555"/>
              </a:solidFill>
              <a:latin typeface="Futura PT Medium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ООО «Кузбасский бройлер»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ООО «</a:t>
            </a:r>
            <a:r>
              <a:rPr lang="ru-RU" dirty="0" err="1" smtClean="0">
                <a:solidFill>
                  <a:srgbClr val="3B4555"/>
                </a:solidFill>
                <a:latin typeface="Futura PT Medium"/>
              </a:rPr>
              <a:t>Евроэлемент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»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ОАО «НДРСУ»</a:t>
            </a:r>
            <a:endParaRPr lang="ru-RU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97227" y="2708921"/>
            <a:ext cx="727365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dirty="0" smtClean="0">
              <a:solidFill>
                <a:srgbClr val="3B4555"/>
              </a:solidFill>
              <a:latin typeface="Futura PT Medium"/>
            </a:endParaRPr>
          </a:p>
          <a:p>
            <a:pPr marL="342900" indent="-342900" algn="just">
              <a:spcAft>
                <a:spcPts val="6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Ведется работа по увеличению количества</a:t>
            </a:r>
          </a:p>
          <a:p>
            <a:pPr marL="342900" indent="-342900" algn="just">
              <a:spcAft>
                <a:spcPts val="6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заключенных соглашений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0" t="20541" r="3911" b="13144"/>
          <a:stretch/>
        </p:blipFill>
        <p:spPr>
          <a:xfrm>
            <a:off x="3056606" y="116467"/>
            <a:ext cx="6373516" cy="12963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2184" y="3789040"/>
            <a:ext cx="4320480" cy="301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3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07369" y="2445134"/>
            <a:ext cx="4032448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 Построена газовая  котельная в п. Металлургов</a:t>
            </a:r>
          </a:p>
          <a:p>
            <a:pPr algn="just">
              <a:spcAft>
                <a:spcPts val="600"/>
              </a:spcAft>
            </a:pPr>
            <a:endParaRPr lang="ru-RU" sz="21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Предусмотрено </a:t>
            </a:r>
            <a:r>
              <a:rPr lang="ru-RU" sz="2100" b="1" dirty="0" smtClean="0">
                <a:solidFill>
                  <a:srgbClr val="3B4555"/>
                </a:solidFill>
                <a:latin typeface="Futura PT Book"/>
              </a:rPr>
              <a:t>133,9 млн. руб.</a:t>
            </a:r>
          </a:p>
          <a:p>
            <a:pPr algn="just">
              <a:spcAft>
                <a:spcPts val="600"/>
              </a:spcAft>
            </a:pP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 ( </a:t>
            </a:r>
            <a:r>
              <a:rPr lang="ru-RU" sz="2100" b="1" dirty="0" smtClean="0">
                <a:solidFill>
                  <a:srgbClr val="3B4555"/>
                </a:solidFill>
                <a:latin typeface="Futura PT Book"/>
              </a:rPr>
              <a:t>127,2 млн. руб. </a:t>
            </a: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– ОБ, </a:t>
            </a:r>
            <a:r>
              <a:rPr lang="ru-RU" sz="2100" b="1" dirty="0" smtClean="0">
                <a:solidFill>
                  <a:srgbClr val="3B4555"/>
                </a:solidFill>
                <a:latin typeface="Futura PT Book"/>
              </a:rPr>
              <a:t>6,7 млн. руб.</a:t>
            </a: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- МБ)</a:t>
            </a:r>
          </a:p>
          <a:p>
            <a:pPr algn="just">
              <a:spcAft>
                <a:spcPts val="600"/>
              </a:spcAft>
            </a:pPr>
            <a:endParaRPr lang="ru-RU" sz="21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 Торжественное открытие состоялось 30.06.2021</a:t>
            </a:r>
            <a:endParaRPr lang="ru-RU" sz="2100" dirty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448348" y="210637"/>
            <a:ext cx="1776352" cy="406033"/>
          </a:xfrm>
          <a:prstGeom prst="rect">
            <a:avLst/>
          </a:prstGeom>
        </p:spPr>
        <p:txBody>
          <a:bodyPr vert="horz" lIns="91427" tIns="45714" rIns="91427" bIns="45714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i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328" y="1661264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Государственная программа «Комплексное развитие сельских территорий»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54" t="16171" r="9807" b="13813"/>
          <a:stretch/>
        </p:blipFill>
        <p:spPr>
          <a:xfrm>
            <a:off x="3647729" y="249644"/>
            <a:ext cx="5040560" cy="11951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1832" y="2395073"/>
            <a:ext cx="5024524" cy="376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3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0"/>
            <a:ext cx="9906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0549" y="2978595"/>
            <a:ext cx="6231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3B4555"/>
                </a:solidFill>
                <a:latin typeface="Futura PT Medium" pitchFamily="34" charset="-52"/>
              </a:rPr>
              <a:t>Спасибо </a:t>
            </a:r>
            <a:r>
              <a:rPr lang="ru-RU" sz="3600" dirty="0" smtClean="0">
                <a:solidFill>
                  <a:srgbClr val="3B4555"/>
                </a:solidFill>
                <a:latin typeface="Futura PT Medium" pitchFamily="34" charset="-52"/>
              </a:rPr>
              <a:t>за </a:t>
            </a:r>
            <a:r>
              <a:rPr lang="ru-RU" sz="3600" dirty="0">
                <a:solidFill>
                  <a:srgbClr val="3B4555"/>
                </a:solidFill>
                <a:latin typeface="Futura PT Medium" pitchFamily="34" charset="-52"/>
              </a:rPr>
              <a:t>внимание!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2306" y="496046"/>
            <a:ext cx="938569" cy="115144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33" y="49812"/>
            <a:ext cx="2640049" cy="17875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9696400" y="133416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4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31504" y="1484784"/>
            <a:ext cx="8424936" cy="374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3B4555"/>
                </a:solidFill>
                <a:latin typeface="Futura PT Medium" pitchFamily="34" charset="-52"/>
              </a:rPr>
              <a:t>Указ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3B4555"/>
                </a:solidFill>
                <a:latin typeface="Futura PT Medium" pitchFamily="34" charset="-52"/>
              </a:rPr>
              <a:t>Президента РФ от 21.07.2020 № 474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3B4555"/>
                </a:solidFill>
                <a:latin typeface="Futura PT Medium" pitchFamily="34" charset="-52"/>
              </a:rPr>
              <a:t>«О национальных целях и стратегических задачах развития Российской Федерации на период до 2030 года»</a:t>
            </a:r>
          </a:p>
        </p:txBody>
      </p:sp>
    </p:spTree>
    <p:extLst>
      <p:ext uri="{BB962C8B-B14F-4D97-AF65-F5344CB8AC3E}">
        <p14:creationId xmlns:p14="http://schemas.microsoft.com/office/powerpoint/2010/main" xmlns="" val="54330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9335" y="2060847"/>
            <a:ext cx="11851545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400" b="1" dirty="0" smtClean="0">
                <a:solidFill>
                  <a:srgbClr val="3B4555"/>
                </a:solidFill>
                <a:latin typeface="Futura PT Medium" pitchFamily="34" charset="-52"/>
              </a:rPr>
              <a:t>В соответствии с Указом определены 5 национальных целей: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3B4555"/>
                </a:solidFill>
                <a:latin typeface="Futura PT Medium" pitchFamily="34" charset="-52"/>
              </a:rPr>
              <a:t>Сохранение населения, здоровье и благополучие людей;</a:t>
            </a:r>
            <a:endParaRPr lang="ru-RU" sz="2400" dirty="0">
              <a:solidFill>
                <a:srgbClr val="3B4555"/>
              </a:solidFill>
              <a:latin typeface="Futura PT Medium" pitchFamily="34" charset="-52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3B4555"/>
                </a:solidFill>
                <a:latin typeface="Futura PT Medium" pitchFamily="34" charset="-52"/>
              </a:rPr>
              <a:t>Возможности для самореализации и развития талантов;</a:t>
            </a:r>
            <a:endParaRPr lang="ru-RU" sz="2400" dirty="0">
              <a:solidFill>
                <a:srgbClr val="3B4555"/>
              </a:solidFill>
              <a:latin typeface="Futura PT Medium" pitchFamily="34" charset="-52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3B4555"/>
                </a:solidFill>
                <a:latin typeface="Futura PT Medium" pitchFamily="34" charset="-52"/>
              </a:rPr>
              <a:t>Комфортная и безопасная среда для жизни;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3B4555"/>
                </a:solidFill>
                <a:latin typeface="Futura PT Medium" pitchFamily="34" charset="-52"/>
              </a:rPr>
              <a:t>Достойный, эффективный труд и успешное предпринимательство;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3B4555"/>
                </a:solidFill>
                <a:latin typeface="Futura PT Medium" pitchFamily="34" charset="-52"/>
              </a:rPr>
              <a:t>Цифровая трансформация;</a:t>
            </a:r>
          </a:p>
          <a:p>
            <a:pPr algn="just">
              <a:spcAft>
                <a:spcPts val="1000"/>
              </a:spcAft>
            </a:pPr>
            <a:endParaRPr lang="ru-RU" sz="17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330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351584" y="1365533"/>
            <a:ext cx="7344816" cy="8002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3B4555"/>
                </a:solidFill>
                <a:latin typeface="Futura PT Medium" pitchFamily="34" charset="-52"/>
              </a:rPr>
              <a:t>На основании целей создано 12 национальных проектов и 1 Комплексный план</a:t>
            </a:r>
            <a:endParaRPr lang="ru-RU" sz="2300" b="1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1768" y="2243945"/>
            <a:ext cx="7638713" cy="45988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25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351584" y="2060848"/>
            <a:ext cx="734481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Futura PT Medium"/>
              </a:rPr>
              <a:t>Целевые показатели распределены на 76 федеральных </a:t>
            </a:r>
            <a:r>
              <a:rPr lang="ru-RU" sz="2300" dirty="0" smtClean="0">
                <a:latin typeface="Futura PT Medium"/>
              </a:rPr>
              <a:t>проектов</a:t>
            </a:r>
            <a:r>
              <a:rPr lang="ru-RU" sz="2400" dirty="0" smtClean="0">
                <a:latin typeface="Futura PT Medium"/>
              </a:rPr>
              <a:t>. В 2021 году в Кузбассе реализуется 43 региональных проекта. Новокузнецкий район участвует в реализации мероприятий 28 проектов и энергетической части комплексного плана</a:t>
            </a:r>
            <a:endParaRPr lang="ru-RU" sz="2400" dirty="0">
              <a:latin typeface="Futura PT Medium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25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6142" y="2061374"/>
            <a:ext cx="8875998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На отчетную дату Центром социальных выплат и информатизации департамента социальной защиты произведены следующие выплаты: </a:t>
            </a:r>
          </a:p>
          <a:p>
            <a:pPr>
              <a:buFont typeface="Arial" pitchFamily="34" charset="0"/>
              <a:buChar char="•"/>
            </a:pPr>
            <a:endParaRPr lang="ru-RU" sz="1900" dirty="0" smtClean="0">
              <a:solidFill>
                <a:srgbClr val="3B4555"/>
              </a:solidFill>
              <a:latin typeface="Futura PT Book"/>
            </a:endParaRPr>
          </a:p>
          <a:p>
            <a:pPr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при рождении (усыновлении) </a:t>
            </a:r>
          </a:p>
          <a:p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 первого ребенка                                                             </a:t>
            </a:r>
            <a:r>
              <a:rPr lang="ru-RU" sz="1900" b="1" dirty="0" smtClean="0">
                <a:solidFill>
                  <a:srgbClr val="3B4555"/>
                </a:solidFill>
                <a:latin typeface="Futura PT Book"/>
              </a:rPr>
              <a:t>335</a:t>
            </a: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семей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на </a:t>
            </a:r>
            <a:r>
              <a:rPr lang="ru-RU" sz="1900" dirty="0">
                <a:solidFill>
                  <a:srgbClr val="3B4555"/>
                </a:solidFill>
                <a:latin typeface="Futura PT Book"/>
              </a:rPr>
              <a:t>третьего и последующего </a:t>
            </a: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                                       </a:t>
            </a:r>
            <a:r>
              <a:rPr lang="ru-RU" sz="1900" b="1" dirty="0" smtClean="0">
                <a:solidFill>
                  <a:srgbClr val="3B4555"/>
                </a:solidFill>
                <a:latin typeface="Futura PT Book"/>
              </a:rPr>
              <a:t>215</a:t>
            </a: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семей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материнский капитал                                                       </a:t>
            </a:r>
            <a:r>
              <a:rPr lang="ru-RU" sz="1900" b="1" dirty="0" smtClean="0">
                <a:solidFill>
                  <a:srgbClr val="3B4555"/>
                </a:solidFill>
                <a:latin typeface="Futura PT Book"/>
              </a:rPr>
              <a:t>11 </a:t>
            </a: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семей  </a:t>
            </a:r>
          </a:p>
          <a:p>
            <a:pPr>
              <a:spcAft>
                <a:spcPts val="1200"/>
              </a:spcAft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Кроме того оказана поддержка: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многодетным семьям (питание детей)                          </a:t>
            </a:r>
            <a:r>
              <a:rPr lang="ru-RU" sz="1900" b="1" dirty="0" smtClean="0">
                <a:solidFill>
                  <a:srgbClr val="3B4555"/>
                </a:solidFill>
                <a:latin typeface="Futura PT Book"/>
              </a:rPr>
              <a:t>327</a:t>
            </a: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детей                       </a:t>
            </a:r>
          </a:p>
          <a:p>
            <a:pPr algn="just">
              <a:spcAft>
                <a:spcPts val="1200"/>
              </a:spcAft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Постоянно осуществляется информирование о программах льготного ипотечного кредитования для семей, имеющих детей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9307" y="3429000"/>
            <a:ext cx="2861573" cy="1412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4352" y="2265124"/>
            <a:ext cx="2471701" cy="10918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2140" y="5030425"/>
            <a:ext cx="2852441" cy="1605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91343" y="1661264"/>
            <a:ext cx="117795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«Финансовая поддержка семей при рождении детей»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0092" y="86256"/>
            <a:ext cx="5646544" cy="13326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3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6142" y="2348880"/>
            <a:ext cx="887599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ru-RU" sz="19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9307" y="3429000"/>
            <a:ext cx="2861573" cy="1412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91343" y="1661264"/>
            <a:ext cx="11779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«Разработка и реализация программы системной поддержки и повышения качества жизни граждан старшего поколения («Старшее поколение»)»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0092" y="86256"/>
            <a:ext cx="5646544" cy="133265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52184" y="2852936"/>
            <a:ext cx="4107307" cy="2975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51384" y="2636912"/>
            <a:ext cx="6096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В первом полугодии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года: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Для прохождения диспансеризации мобильной бригадой доставлено в медицинское учреждение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237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человек (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49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выездов)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В связи с ухудшением эпидемиологической ситуации до 01 августа диспансеризация приостановлена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Вакцинация против </a:t>
            </a:r>
            <a:r>
              <a:rPr lang="ru-RU" dirty="0" err="1" smtClean="0">
                <a:solidFill>
                  <a:srgbClr val="3B4555"/>
                </a:solidFill>
                <a:latin typeface="Futura PT Book"/>
              </a:rPr>
              <a:t>пневмококовой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инфекции проведена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93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гражданам старшего возраста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endParaRPr lang="ru-RU" dirty="0" smtClean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3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8247</TotalTime>
  <Words>2162</Words>
  <Application>Microsoft Office PowerPoint</Application>
  <PresentationFormat>Произвольный</PresentationFormat>
  <Paragraphs>274</Paragraphs>
  <Slides>39</Slides>
  <Notes>37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Селезнева </cp:lastModifiedBy>
  <cp:revision>921</cp:revision>
  <cp:lastPrinted>2019-10-31T03:22:36Z</cp:lastPrinted>
  <dcterms:created xsi:type="dcterms:W3CDTF">2018-10-19T07:56:24Z</dcterms:created>
  <dcterms:modified xsi:type="dcterms:W3CDTF">2021-07-26T02:19:44Z</dcterms:modified>
</cp:coreProperties>
</file>